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70" r:id="rId3"/>
    <p:sldId id="353" r:id="rId4"/>
    <p:sldId id="364" r:id="rId5"/>
    <p:sldId id="386" r:id="rId6"/>
    <p:sldId id="365" r:id="rId7"/>
    <p:sldId id="360" r:id="rId8"/>
    <p:sldId id="368" r:id="rId9"/>
    <p:sldId id="3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923922"/>
    <a:srgbClr val="FF9B45"/>
    <a:srgbClr val="3366FF"/>
    <a:srgbClr val="DD462F"/>
    <a:srgbClr val="404040"/>
    <a:srgbClr val="F8CFB6"/>
    <a:srgbClr val="F8CAB6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8" autoAdjust="0"/>
    <p:restoredTop sz="76649" autoAdjust="0"/>
  </p:normalViewPr>
  <p:slideViewPr>
    <p:cSldViewPr snapToGrid="0">
      <p:cViewPr varScale="1">
        <p:scale>
          <a:sx n="72" d="100"/>
          <a:sy n="72" d="100"/>
        </p:scale>
        <p:origin x="14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60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Hello, my name is </a:t>
            </a:r>
            <a:r>
              <a:rPr lang="en-US" dirty="0" err="1"/>
              <a:t>Xujiang</a:t>
            </a:r>
            <a:r>
              <a:rPr lang="en-US" dirty="0"/>
              <a:t>, I am going to present our paper: …</a:t>
            </a:r>
          </a:p>
        </p:txBody>
      </p:sp>
    </p:spTree>
    <p:extLst>
      <p:ext uri="{BB962C8B-B14F-4D97-AF65-F5344CB8AC3E}">
        <p14:creationId xmlns:p14="http://schemas.microsoft.com/office/powerpoint/2010/main" val="402897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/>
              <a:t>Epistemic uncertainty due to limited data and aleatoric due to randomness. #####</a:t>
            </a:r>
          </a:p>
          <a:p>
            <a:r>
              <a:rPr kumimoji="1" lang="en-US" altLang="zh-CN" b="1" dirty="0"/>
              <a:t>And our paper paper will focus on the evidential uncertainty, vacuity and dissonance.</a:t>
            </a:r>
          </a:p>
          <a:p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5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Here, I will introduce the evidence uncertainty by a simple image classification task, 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dog,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cat,</a:t>
            </a:r>
            <a:r>
              <a:rPr kumimoji="1" lang="zh-CN" altLang="en-US" dirty="0"/>
              <a:t> </a:t>
            </a:r>
            <a:r>
              <a:rPr kumimoji="1" lang="en-US" altLang="zh-CN" dirty="0"/>
              <a:t>pig,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images. #####</a:t>
            </a:r>
          </a:p>
          <a:p>
            <a:r>
              <a:rPr kumimoji="1" lang="en-US" altLang="zh-CN" dirty="0"/>
              <a:t>Then we can get subjective opinion based on evidence. ####</a:t>
            </a:r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opinion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equivalent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Dirichlet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#####</a:t>
            </a:r>
          </a:p>
          <a:p>
            <a:r>
              <a:rPr kumimoji="1" lang="en-US" altLang="zh-CN" dirty="0"/>
              <a:t>alpha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Dirichlet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opinion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Dirichlet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evidence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uncertainty.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1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evidential uncertainty is better?</a:t>
            </a:r>
          </a:p>
          <a:p>
            <a:r>
              <a:rPr kumimoji="1" lang="en-US" altLang="zh-CN" dirty="0"/>
              <a:t>For example #####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Test a dog image: it </a:t>
            </a:r>
            <a:r>
              <a:rPr kumimoji="1" lang="en-US" altLang="zh-CN" dirty="0" err="1"/>
              <a:t>eas</a:t>
            </a:r>
            <a:r>
              <a:rPr kumimoji="1" lang="en-US" altLang="zh-CN" dirty="0"/>
              <a:t> and correct prediction with low uncertainty ###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Test with all dog, cat, and pig together: prediction with 1/3 equal </a:t>
            </a:r>
            <a:r>
              <a:rPr kumimoji="1" lang="en-US" altLang="zh-CN" dirty="0" err="1"/>
              <a:t>paobability</a:t>
            </a:r>
            <a:r>
              <a:rPr kumimoji="1" lang="en-US" altLang="zh-CN" dirty="0"/>
              <a:t>; each category supports with an equal amount of evidence. ###</a:t>
            </a:r>
          </a:p>
          <a:p>
            <a:pPr marL="228600" indent="-228600">
              <a:buAutoNum type="arabicPeriod"/>
            </a:pPr>
            <a:r>
              <a:rPr kumimoji="1" lang="en-US" altLang="zh-CN" dirty="0"/>
              <a:t>Test with an elephant (out-of-distribution sample, our model never see before); it is lack of evidence, high vacuity with Dirichlet distribution being a uniform  distribution.####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The probability can not </a:t>
            </a:r>
            <a:r>
              <a:rPr kumimoji="1" lang="en-US" altLang="zh-CN" dirty="0" err="1"/>
              <a:t>distigush</a:t>
            </a:r>
            <a:r>
              <a:rPr kumimoji="1" lang="en-US" altLang="zh-CN" dirty="0"/>
              <a:t> the CP AND OOD but evidential </a:t>
            </a:r>
            <a:r>
              <a:rPr kumimoji="1" lang="en-US" altLang="zh-CN" dirty="0" err="1"/>
              <a:t>uncertaty</a:t>
            </a:r>
            <a:r>
              <a:rPr kumimoji="1" lang="en-US" altLang="zh-CN" dirty="0"/>
              <a:t> can do it.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uncertainty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framework. For semi-supervised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classification.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softmax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#####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 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Dirichlet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distribution.</a:t>
            </a:r>
            <a:r>
              <a:rPr kumimoji="1" lang="zh-CN" altLang="en-US" dirty="0"/>
              <a:t> </a:t>
            </a:r>
            <a:r>
              <a:rPr kumimoji="1" lang="en-US" altLang="zh-CN" dirty="0"/>
              <a:t>#####</a:t>
            </a:r>
          </a:p>
          <a:p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Dirichlet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SL</a:t>
            </a:r>
            <a:r>
              <a:rPr kumimoji="1" lang="zh-CN" altLang="en-US" dirty="0"/>
              <a:t> </a:t>
            </a:r>
            <a:r>
              <a:rPr kumimoji="1" lang="en-US" altLang="zh-CN" dirty="0"/>
              <a:t>opinion,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vacuity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dissonance,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GNN. #####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aleatoric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epistemic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uncertainty.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node-level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Dirichlet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accurately,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proposed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dirty="0"/>
              <a:t>Graph-Based Kernel </a:t>
            </a:r>
            <a:r>
              <a:rPr lang="zh-CN" altLang="en-US" dirty="0"/>
              <a:t> </a:t>
            </a:r>
            <a:r>
              <a:rPr lang="en-US" altLang="zh-CN" dirty="0"/>
              <a:t>Dirichlet Estimation (GKDE) 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DD462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each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node,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basic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Dirichlet,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prior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Dirichlet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based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 err="1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raph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distance.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divergence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constrain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process,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 err="1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gureente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vacuity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occurs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far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away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DD462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####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Dissonance is best in misclassification, ####</a:t>
            </a:r>
          </a:p>
          <a:p>
            <a:r>
              <a:rPr kumimoji="1" lang="en-US" altLang="zh-CN" dirty="0"/>
              <a:t>and vacuity is best on OOD detection.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uncertainty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7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 uncertainty can easily extend to CNN model for image segmentation task.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2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19FE-00FC-4292-92FB-AF379393E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0BCA5-C89E-4D9E-80ED-A3084CC55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EC05-E897-4595-A3C8-86CB960E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6103E-5854-42D2-9E1C-EAF00C56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D44D-0F20-4C47-BF43-F063F7C5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CD36-2E96-40EB-97C1-277227B6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99DD5-6F35-40B3-BF71-7CA758CA9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82B5F-199F-4B5C-8406-97810884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2ECB-5DB6-4C85-AA34-282F5964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BE15-2E73-4291-8397-1A657BFA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81462-815C-49E4-B56C-E3093C197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E2F74-7F25-40CF-BC5A-49BAE672D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9968B-AA1A-4D19-B13C-ED2E151D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49F84-AB29-463B-B414-5FA5BE8B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ED1C2-197F-4A2D-9BCC-8F4FF09C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23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0" y="1431010"/>
            <a:ext cx="11045955" cy="4890659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defRPr 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066358" cy="640080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03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 flipV="1">
            <a:off x="838200" y="4754563"/>
            <a:ext cx="5395546" cy="112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1" y="1828845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5"/>
            <a:ext cx="11682101" cy="12846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4" y="1277381"/>
            <a:ext cx="43508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611" y="587328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874F-3E2A-4A0E-AC93-B9634967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9300-1768-4A79-A23C-348541E57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1C4E8-B200-4E85-ADB1-512DA06C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C20A2-8394-4304-80D0-8A701289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10058-E9D1-4F0E-9528-F2BECF8F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2CC8-BC21-4B9C-B880-01382F3C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BE74E-9689-4A65-88AF-B2E916CE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1732-8E1D-4B06-86C7-6F472CB3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0116-897E-47DA-8582-CC62D902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3001-AE23-4E42-9AA7-D7B36B3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2E20-3449-429A-9A31-AA593369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33BB-8E24-4C76-A57F-CC7969320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4C402-A4AF-4AA1-97CA-509BBD5FA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4779-3C04-47BA-9903-A6182797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BB732-DF07-4838-8F11-EECD88EF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A11D1-F6EC-42C4-B350-11A75C74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6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E4C-7966-41C6-876B-823CD2B2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6BD9-F428-47D2-AE72-410BD1EC8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E011-79DF-47C1-AECD-57EF89D25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26871-FD4C-4661-AF9E-6A85D8037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ADFE0-BEB1-4E43-A85F-DEC5B0388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8E3E9-07A3-41F1-BEAB-1FA6F1928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3D1ED-7A4F-430C-A94F-582757F3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77BDA-565B-42E9-A5E2-2B7FAF18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0AF6-3EDC-4822-A59B-A48DAF3B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54198-2268-471A-85E8-81B953C2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79BFF-9349-4D0E-A012-474229D7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E026E-1DCA-4638-BBA2-4D66C753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8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98839-7225-4150-9ED0-AC75AE58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83633-5CF9-44DF-B9D7-092ECAF0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BE6EF-C596-495E-89D2-429CB880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8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52F2-6003-430E-8ECA-EB787E5F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7155-2636-414C-AC84-4037431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CF45D-E603-4F66-9737-14886DFD2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2525-F5A4-41F8-A305-895F2BD4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6AF8F-5973-4C44-B897-6E224C89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8F550-18E4-4498-8EF9-64BCB633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D66D-9FBB-4182-B33A-8667198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4CC34-F5B9-49AB-AC38-26068281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594C8-D172-434E-BBE7-37AD77CCA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B12F-4A2A-457C-A3D4-4B0DC185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9481-275A-4964-816F-037FA688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36EED-547F-4CC8-BBB1-B5D69A40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15E2E-AF73-4DAA-9573-684943A7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5BB82-4293-4AF4-8153-D826734F3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D866-5AD8-4697-914E-20154F2DC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B3724-00EC-47A1-8FFC-64994AF39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B35AD-DD08-441E-945F-13127102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661" r:id="rId13"/>
    <p:sldLayoutId id="2147483664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90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-17065" y="-17927"/>
            <a:ext cx="12353970" cy="7033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Uncertainty Aware Semi-Supervised Learning on Graph Data</a:t>
            </a:r>
            <a:br>
              <a:rPr lang="en-US" altLang="zh-CN" sz="4400" b="1" dirty="0">
                <a:solidFill>
                  <a:schemeClr val="bg1"/>
                </a:solidFill>
              </a:rPr>
            </a:br>
            <a:br>
              <a:rPr lang="en-US" altLang="zh-CN" sz="4400" b="1" dirty="0">
                <a:solidFill>
                  <a:schemeClr val="bg1"/>
                </a:solidFill>
              </a:rPr>
            </a:br>
            <a:br>
              <a:rPr lang="en-US" altLang="zh-CN" sz="4400" b="1" dirty="0">
                <a:solidFill>
                  <a:schemeClr val="bg1"/>
                </a:solidFill>
              </a:rPr>
            </a:br>
            <a:br>
              <a:rPr lang="en-US" altLang="zh-CN" sz="4400" b="1" dirty="0">
                <a:solidFill>
                  <a:schemeClr val="bg1"/>
                </a:solidFill>
              </a:rPr>
            </a:br>
            <a:br>
              <a:rPr lang="en-US" altLang="zh-CN" sz="4400" b="1" dirty="0">
                <a:solidFill>
                  <a:schemeClr val="bg1"/>
                </a:solidFill>
              </a:rPr>
            </a:b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60314" y="4027032"/>
            <a:ext cx="11471372" cy="7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 err="1">
                <a:solidFill>
                  <a:srgbClr val="FF9B45"/>
                </a:solidFill>
              </a:rPr>
              <a:t>Xujiang</a:t>
            </a:r>
            <a:r>
              <a:rPr lang="en" sz="2800" dirty="0">
                <a:solidFill>
                  <a:srgbClr val="FF9B45"/>
                </a:solidFill>
              </a:rPr>
              <a:t> Zhao</a:t>
            </a:r>
            <a:r>
              <a:rPr lang="en" sz="2800" baseline="30000" dirty="0">
                <a:solidFill>
                  <a:srgbClr val="FF9B45"/>
                </a:solidFill>
              </a:rPr>
              <a:t>1</a:t>
            </a:r>
            <a:r>
              <a:rPr lang="en" sz="2800" dirty="0">
                <a:solidFill>
                  <a:schemeClr val="bg1"/>
                </a:solidFill>
              </a:rPr>
              <a:t>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Feng Chen</a:t>
            </a:r>
            <a:r>
              <a:rPr lang="en-US" altLang="zh-CN" sz="2800" baseline="30000" dirty="0">
                <a:solidFill>
                  <a:schemeClr val="bg1"/>
                </a:solidFill>
              </a:rPr>
              <a:t>1</a:t>
            </a:r>
            <a:r>
              <a:rPr lang="en-US" altLang="zh-CN" sz="2800" dirty="0">
                <a:solidFill>
                  <a:schemeClr val="bg1"/>
                </a:solidFill>
              </a:rPr>
              <a:t>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Shu Hu</a:t>
            </a:r>
            <a:r>
              <a:rPr lang="en" sz="2800" baseline="30000" dirty="0">
                <a:solidFill>
                  <a:schemeClr val="bg1"/>
                </a:solidFill>
              </a:rPr>
              <a:t>2</a:t>
            </a:r>
            <a:r>
              <a:rPr lang="en" sz="2800" dirty="0">
                <a:solidFill>
                  <a:schemeClr val="bg1"/>
                </a:solidFill>
              </a:rPr>
              <a:t>, </a:t>
            </a:r>
            <a:r>
              <a:rPr lang="en" sz="2800" dirty="0" err="1">
                <a:solidFill>
                  <a:schemeClr val="bg1"/>
                </a:solidFill>
              </a:rPr>
              <a:t>Jin-Hee</a:t>
            </a:r>
            <a:r>
              <a:rPr lang="en" sz="2800" dirty="0">
                <a:solidFill>
                  <a:schemeClr val="bg1"/>
                </a:solidFill>
              </a:rPr>
              <a:t> Cho</a:t>
            </a:r>
            <a:r>
              <a:rPr lang="en-US" altLang="zh-CN" sz="2800" baseline="30000" dirty="0">
                <a:solidFill>
                  <a:schemeClr val="bg1"/>
                </a:solidFill>
              </a:rPr>
              <a:t>3</a:t>
            </a:r>
            <a:endParaRPr sz="2800" baseline="30000" dirty="0">
              <a:solidFill>
                <a:schemeClr val="bg1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1166491" y="4840462"/>
            <a:ext cx="10831513" cy="14952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baseline="30000" dirty="0">
                <a:solidFill>
                  <a:schemeClr val="bg1"/>
                </a:solidFill>
              </a:rPr>
              <a:t>1</a:t>
            </a:r>
            <a:r>
              <a:rPr lang="en" altLang="zh-CN" sz="2400" dirty="0">
                <a:solidFill>
                  <a:schemeClr val="bg1"/>
                </a:solidFill>
              </a:rPr>
              <a:t>The University of Texas at Dallas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en" altLang="zh-CN" sz="2400" baseline="30000" dirty="0">
                <a:solidFill>
                  <a:schemeClr val="bg1"/>
                </a:solidFill>
              </a:rPr>
              <a:t>2</a:t>
            </a:r>
            <a:r>
              <a:rPr lang="en" sz="2400" dirty="0">
                <a:solidFill>
                  <a:schemeClr val="bg1"/>
                </a:solidFill>
              </a:rPr>
              <a:t>University at Buffalo, SUNY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en-US" altLang="zh-CN" sz="2400" baseline="30000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Virginia Tech</a:t>
            </a:r>
          </a:p>
          <a:p>
            <a:pPr marL="0" indent="0">
              <a:buNone/>
            </a:pPr>
            <a:endParaRPr lang="en" sz="2400" baseline="300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B5B748-BAA2-1546-83A6-1326EF570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70" y="-213109"/>
            <a:ext cx="3604106" cy="1802053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CCEB725-7AB6-5745-BECF-3D603F09513C}"/>
              </a:ext>
            </a:extLst>
          </p:cNvPr>
          <p:cNvCxnSpPr/>
          <p:nvPr/>
        </p:nvCxnSpPr>
        <p:spPr>
          <a:xfrm>
            <a:off x="0" y="3980000"/>
            <a:ext cx="12192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40E47-AAFD-477F-96A4-D90EE055F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20" y="212128"/>
            <a:ext cx="3311584" cy="976204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0A8D909-D7DD-AC43-BA0C-4525BF187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91" y="403145"/>
            <a:ext cx="4242216" cy="5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1B69B3E-2D6A-3E40-9DBB-4DC267C7E29B}"/>
              </a:ext>
            </a:extLst>
          </p:cNvPr>
          <p:cNvSpPr/>
          <p:nvPr/>
        </p:nvSpPr>
        <p:spPr>
          <a:xfrm>
            <a:off x="604433" y="3741728"/>
            <a:ext cx="11045955" cy="22064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447923" y="1297305"/>
            <a:ext cx="9968720" cy="2358189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solidFill>
                  <a:prstClr val="black"/>
                </a:solidFill>
                <a:latin typeface="+mj-lt"/>
                <a:cs typeface="Segoe UI Light" panose="020B0502040204020203" pitchFamily="34" charset="0"/>
              </a:rPr>
              <a:t>Epistemic</a:t>
            </a:r>
            <a:r>
              <a:rPr lang="en-US" sz="3200" b="1" dirty="0">
                <a:solidFill>
                  <a:prstClr val="black"/>
                </a:solidFill>
                <a:latin typeface="+mj-lt"/>
                <a:cs typeface="Segoe UI Light" panose="020B0502040204020203" pitchFamily="34" charset="0"/>
              </a:rPr>
              <a:t> uncertainty (a.k.a. model/parameter uncertainty)</a:t>
            </a:r>
          </a:p>
          <a:p>
            <a:pPr lvl="0">
              <a:lnSpc>
                <a:spcPct val="100000"/>
              </a:lnSpc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Measures what model doesn’t know</a:t>
            </a:r>
          </a:p>
          <a:p>
            <a:pPr lvl="0">
              <a:lnSpc>
                <a:spcPct val="100000"/>
              </a:lnSpc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Due to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limited data and knowledge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solidFill>
                  <a:prstClr val="black"/>
                </a:solidFill>
                <a:latin typeface="+mj-lt"/>
                <a:cs typeface="Segoe UI Light" panose="020B0502040204020203" pitchFamily="34" charset="0"/>
              </a:rPr>
              <a:t>Aleatoric</a:t>
            </a:r>
            <a:r>
              <a:rPr lang="en-US" sz="3200" b="1" dirty="0">
                <a:solidFill>
                  <a:prstClr val="black"/>
                </a:solidFill>
                <a:latin typeface="+mj-lt"/>
                <a:cs typeface="Segoe UI Light" panose="020B0502040204020203" pitchFamily="34" charset="0"/>
              </a:rPr>
              <a:t> uncertainty (a.k.a. data uncertainty)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Measures what you can’t understand from the data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Due to </a:t>
            </a:r>
            <a:r>
              <a:rPr lang="en-US" sz="3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randomness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uncertainty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8659" y="1297305"/>
            <a:ext cx="558179" cy="409838"/>
            <a:chOff x="8955377" y="-60520"/>
            <a:chExt cx="558179" cy="409838"/>
          </a:xfrm>
        </p:grpSpPr>
        <p:sp>
          <p:nvSpPr>
            <p:cNvPr id="10" name="Oval 9"/>
            <p:cNvSpPr/>
            <p:nvPr/>
          </p:nvSpPr>
          <p:spPr>
            <a:xfrm>
              <a:off x="9027020" y="-60520"/>
              <a:ext cx="409838" cy="40983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955377" y="-44230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357" y="3849770"/>
            <a:ext cx="558179" cy="409838"/>
            <a:chOff x="8955377" y="613971"/>
            <a:chExt cx="558179" cy="409838"/>
          </a:xfrm>
        </p:grpSpPr>
        <p:sp>
          <p:nvSpPr>
            <p:cNvPr id="13" name="Oval 12"/>
            <p:cNvSpPr/>
            <p:nvPr/>
          </p:nvSpPr>
          <p:spPr>
            <a:xfrm>
              <a:off x="9027020" y="613971"/>
              <a:ext cx="409838" cy="40983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8955377" y="63026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573022" y="6143836"/>
            <a:ext cx="11045955" cy="495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200" dirty="0"/>
              <a:t>[1] Alex Kendall and Yarin Gal. </a:t>
            </a:r>
            <a:r>
              <a:rPr lang="en-NZ" sz="1200" b="1" dirty="0"/>
              <a:t>What Uncertainties Do We Need in Bayesian Deep Learning for Computer Vision?</a:t>
            </a:r>
            <a:r>
              <a:rPr lang="en-NZ" sz="1200" dirty="0"/>
              <a:t> </a:t>
            </a:r>
            <a:r>
              <a:rPr lang="en-US" altLang="zh-CN" sz="1200" dirty="0"/>
              <a:t>NIPS</a:t>
            </a:r>
            <a:r>
              <a:rPr lang="en-NZ" sz="1200" dirty="0"/>
              <a:t> 2017.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200" dirty="0"/>
              <a:t>[2] </a:t>
            </a:r>
            <a:r>
              <a:rPr lang="en-NZ" sz="1200" dirty="0" err="1"/>
              <a:t>Audun</a:t>
            </a:r>
            <a:r>
              <a:rPr lang="en-NZ" sz="1200" dirty="0"/>
              <a:t> </a:t>
            </a:r>
            <a:r>
              <a:rPr lang="en-NZ" sz="1200" dirty="0" err="1"/>
              <a:t>Jøsang</a:t>
            </a:r>
            <a:r>
              <a:rPr lang="en-NZ" sz="1200" dirty="0"/>
              <a:t>, Jin-Hee Cho, and Feng Chen. </a:t>
            </a:r>
            <a:r>
              <a:rPr lang="en-NZ" sz="1200" b="1" dirty="0"/>
              <a:t>Uncertainty Characteristics of Subjective Opinions</a:t>
            </a:r>
            <a:r>
              <a:rPr lang="en-US" altLang="zh-CN" sz="1200" b="1" dirty="0"/>
              <a:t>.</a:t>
            </a:r>
            <a:r>
              <a:rPr lang="en-NZ" sz="1200" dirty="0"/>
              <a:t> </a:t>
            </a:r>
            <a:r>
              <a:rPr lang="en-US" altLang="zh-CN" sz="1200" dirty="0"/>
              <a:t>FUSION</a:t>
            </a:r>
            <a:r>
              <a:rPr lang="zh-CN" altLang="en-US" sz="1200" dirty="0"/>
              <a:t> </a:t>
            </a:r>
            <a:r>
              <a:rPr lang="en-NZ" sz="1200" dirty="0"/>
              <a:t>201</a:t>
            </a:r>
            <a:r>
              <a:rPr lang="en-US" altLang="zh-CN" sz="1200" dirty="0"/>
              <a:t>8</a:t>
            </a:r>
            <a:r>
              <a:rPr lang="en-NZ" sz="1200" dirty="0"/>
              <a:t>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4434" y="6020267"/>
            <a:ext cx="109831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5C8D8FD-391E-F549-AF59-B1D9905AB087}"/>
              </a:ext>
            </a:extLst>
          </p:cNvPr>
          <p:cNvSpPr txBox="1">
            <a:spLocks/>
          </p:cNvSpPr>
          <p:nvPr/>
        </p:nvSpPr>
        <p:spPr>
          <a:xfrm>
            <a:off x="9414190" y="1749598"/>
            <a:ext cx="2059543" cy="9278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Probabilistic</a:t>
            </a:r>
          </a:p>
          <a:p>
            <a:r>
              <a:rPr lang="en-US" altLang="zh-CN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Uncertainty</a:t>
            </a:r>
            <a:endParaRPr lang="en-US" dirty="0">
              <a:solidFill>
                <a:srgbClr val="DD462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BE1725F-2C8B-2F40-803C-DD3F003F05E4}"/>
              </a:ext>
            </a:extLst>
          </p:cNvPr>
          <p:cNvSpPr txBox="1">
            <a:spLocks/>
          </p:cNvSpPr>
          <p:nvPr/>
        </p:nvSpPr>
        <p:spPr>
          <a:xfrm>
            <a:off x="9076099" y="4406503"/>
            <a:ext cx="2968000" cy="11265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Evidential</a:t>
            </a:r>
            <a:r>
              <a:rPr lang="zh-CN" altLang="en-US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Uncertainty</a:t>
            </a: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1111873E-1BC1-2C42-BA43-A609FCEF1BEF}"/>
              </a:ext>
            </a:extLst>
          </p:cNvPr>
          <p:cNvSpPr/>
          <p:nvPr/>
        </p:nvSpPr>
        <p:spPr>
          <a:xfrm>
            <a:off x="8654579" y="4757061"/>
            <a:ext cx="843040" cy="425446"/>
          </a:xfrm>
          <a:prstGeom prst="rightArrow">
            <a:avLst/>
          </a:prstGeom>
          <a:solidFill>
            <a:srgbClr val="D24726"/>
          </a:solidFill>
          <a:ln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DD43493E-33ED-1846-99D9-DA66A2762491}"/>
              </a:ext>
            </a:extLst>
          </p:cNvPr>
          <p:cNvSpPr/>
          <p:nvPr/>
        </p:nvSpPr>
        <p:spPr>
          <a:xfrm>
            <a:off x="8427720" y="1975340"/>
            <a:ext cx="815199" cy="417339"/>
          </a:xfrm>
          <a:prstGeom prst="rightArrow">
            <a:avLst/>
          </a:prstGeom>
          <a:solidFill>
            <a:srgbClr val="D24726"/>
          </a:solidFill>
          <a:ln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14D3655-B120-BA42-B9E5-F12E5D1C2AD3}"/>
              </a:ext>
            </a:extLst>
          </p:cNvPr>
          <p:cNvSpPr txBox="1">
            <a:spLocks/>
          </p:cNvSpPr>
          <p:nvPr/>
        </p:nvSpPr>
        <p:spPr>
          <a:xfrm>
            <a:off x="1405179" y="3942088"/>
            <a:ext cx="8191464" cy="2242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" altLang="zh-CN" sz="2800" b="1" i="1" dirty="0">
                <a:solidFill>
                  <a:prstClr val="black"/>
                </a:solidFill>
                <a:cs typeface="Segoe UI Light" panose="020B0502040204020203" pitchFamily="34" charset="0"/>
              </a:rPr>
              <a:t>Vacuity</a:t>
            </a:r>
            <a:r>
              <a:rPr lang="en" altLang="zh-CN" sz="2800" b="1" dirty="0">
                <a:solidFill>
                  <a:prstClr val="black"/>
                </a:solidFill>
                <a:cs typeface="Segoe UI Light" panose="020B0502040204020203" pitchFamily="34" charset="0"/>
              </a:rPr>
              <a:t> uncertainty </a:t>
            </a:r>
            <a:r>
              <a:rPr lang="en" altLang="zh-CN" sz="2800" dirty="0">
                <a:solidFill>
                  <a:prstClr val="black"/>
                </a:solidFill>
                <a:cs typeface="Segoe UI Light" panose="020B0502040204020203" pitchFamily="34" charset="0"/>
              </a:rPr>
              <a:t>(a.k.a. ignorance)</a:t>
            </a:r>
            <a:endParaRPr lang="en" altLang="zh-CN" sz="2800" b="1" dirty="0">
              <a:solidFill>
                <a:prstClr val="black"/>
              </a:solidFill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Measures uncertainty due to </a:t>
            </a:r>
            <a:r>
              <a:rPr lang="en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a lack of evidence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800" b="1" i="1" dirty="0">
                <a:solidFill>
                  <a:prstClr val="black"/>
                </a:solidFill>
                <a:cs typeface="Segoe UI Light" panose="020B0502040204020203" pitchFamily="34" charset="0"/>
              </a:rPr>
              <a:t>Dissonance</a:t>
            </a:r>
            <a:r>
              <a:rPr lang="en" altLang="zh-CN" sz="2800" b="1" dirty="0">
                <a:solidFill>
                  <a:prstClr val="black"/>
                </a:solidFill>
                <a:cs typeface="Segoe UI Light" panose="020B0502040204020203" pitchFamily="34" charset="0"/>
              </a:rPr>
              <a:t> uncertainty</a:t>
            </a:r>
          </a:p>
          <a:p>
            <a:pPr>
              <a:lnSpc>
                <a:spcPct val="100000"/>
              </a:lnSpc>
            </a:pPr>
            <a:r>
              <a:rPr lang="e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Measures uncertainty due to </a:t>
            </a:r>
            <a:r>
              <a:rPr lang="en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Segoe UI" panose="020B0502040204020203" pitchFamily="34" charset="0"/>
              </a:rPr>
              <a:t>conflicting evidence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FF1182A2-97AA-F549-88DF-0A704444E0E2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04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636"/>
    </mc:Choice>
    <mc:Fallback xmlns="">
      <p:transition advTm="2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Evidential Uncertainty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C6605E7-1707-7142-A876-CF442AD20572}"/>
              </a:ext>
            </a:extLst>
          </p:cNvPr>
          <p:cNvSpPr txBox="1">
            <a:spLocks/>
          </p:cNvSpPr>
          <p:nvPr/>
        </p:nvSpPr>
        <p:spPr>
          <a:xfrm>
            <a:off x="645155" y="5722969"/>
            <a:ext cx="11177149" cy="94437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subjective opinion modeled based on `Subjective Logic’ which uses Dirichlet distribution to measure multiple dimensions of uncertainty in classification tasks</a:t>
            </a:r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B08BEB0-66AC-1242-A63E-F0B81BD93259}"/>
              </a:ext>
            </a:extLst>
          </p:cNvPr>
          <p:cNvSpPr/>
          <p:nvPr/>
        </p:nvSpPr>
        <p:spPr>
          <a:xfrm>
            <a:off x="4998783" y="4599277"/>
            <a:ext cx="2544172" cy="570967"/>
          </a:xfrm>
          <a:prstGeom prst="leftRightArrow">
            <a:avLst/>
          </a:prstGeom>
          <a:solidFill>
            <a:srgbClr val="D24726"/>
          </a:solidFill>
          <a:ln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AC77F-749E-D646-A15E-6B4FF7E1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990" y="3457479"/>
            <a:ext cx="3014260" cy="19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2">
                <a:extLst>
                  <a:ext uri="{FF2B5EF4-FFF2-40B4-BE49-F238E27FC236}">
                    <a16:creationId xmlns:a16="http://schemas.microsoft.com/office/drawing/2014/main" id="{A9B63AE6-96E9-534B-AA34-B4F35FAAEC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620" y="3594880"/>
                <a:ext cx="2779742" cy="451672"/>
              </a:xfrm>
              <a:prstGeom prst="rect">
                <a:avLst/>
              </a:prstGeom>
            </p:spPr>
            <p:txBody>
              <a:bodyPr vert="horz" lIns="91440" tIns="45720" rIns="91440" bIns="45720" rtlCol="0" anchor="b" anchorCtr="0">
                <a:normAutofit fontScale="92500"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…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en-US" altLang="zh-CN" sz="2400" i="1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itle 2">
                <a:extLst>
                  <a:ext uri="{FF2B5EF4-FFF2-40B4-BE49-F238E27FC236}">
                    <a16:creationId xmlns:a16="http://schemas.microsoft.com/office/drawing/2014/main" id="{A9B63AE6-96E9-534B-AA34-B4F35FAAE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0" y="3594880"/>
                <a:ext cx="2779742" cy="451672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2">
                <a:extLst>
                  <a:ext uri="{FF2B5EF4-FFF2-40B4-BE49-F238E27FC236}">
                    <a16:creationId xmlns:a16="http://schemas.microsoft.com/office/drawing/2014/main" id="{7099FF3C-3C75-6A4A-BFBB-AAA751F900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4544" y="3979728"/>
                <a:ext cx="2258706" cy="780898"/>
              </a:xfrm>
              <a:prstGeom prst="rect">
                <a:avLst/>
              </a:prstGeom>
            </p:spPr>
            <p:txBody>
              <a:bodyPr vert="horz" lIns="91440" tIns="45720" rIns="91440" bIns="45720" rtlCol="0" anchor="b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+1</m:t>
                      </m:r>
                    </m:oMath>
                  </m:oMathPara>
                </a14:m>
                <a:endParaRPr lang="en-US" altLang="zh-CN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3" name="Title 2">
                <a:extLst>
                  <a:ext uri="{FF2B5EF4-FFF2-40B4-BE49-F238E27FC236}">
                    <a16:creationId xmlns:a16="http://schemas.microsoft.com/office/drawing/2014/main" id="{7099FF3C-3C75-6A4A-BFBB-AAA751F9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544" y="3979728"/>
                <a:ext cx="2258706" cy="780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2">
            <a:extLst>
              <a:ext uri="{FF2B5EF4-FFF2-40B4-BE49-F238E27FC236}">
                <a16:creationId xmlns:a16="http://schemas.microsoft.com/office/drawing/2014/main" id="{3AFFBAD0-B340-E646-8BF9-FC8E60C23EBB}"/>
              </a:ext>
            </a:extLst>
          </p:cNvPr>
          <p:cNvSpPr txBox="1">
            <a:spLocks/>
          </p:cNvSpPr>
          <p:nvPr/>
        </p:nvSpPr>
        <p:spPr>
          <a:xfrm>
            <a:off x="3101484" y="3606838"/>
            <a:ext cx="1475378" cy="5082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Evidence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6E48BE62-5FC9-CD45-BBF1-B05A7A83F911}"/>
              </a:ext>
            </a:extLst>
          </p:cNvPr>
          <p:cNvSpPr txBox="1">
            <a:spLocks/>
          </p:cNvSpPr>
          <p:nvPr/>
        </p:nvSpPr>
        <p:spPr>
          <a:xfrm>
            <a:off x="1419485" y="4502173"/>
            <a:ext cx="3363998" cy="6400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Subjective Opinion</a:t>
            </a:r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35F15182-D472-2045-8910-738D5B696C35}"/>
              </a:ext>
            </a:extLst>
          </p:cNvPr>
          <p:cNvCxnSpPr/>
          <p:nvPr/>
        </p:nvCxnSpPr>
        <p:spPr>
          <a:xfrm>
            <a:off x="541610" y="3071819"/>
            <a:ext cx="10983132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">
            <a:extLst>
              <a:ext uri="{FF2B5EF4-FFF2-40B4-BE49-F238E27FC236}">
                <a16:creationId xmlns:a16="http://schemas.microsoft.com/office/drawing/2014/main" id="{4D597C9C-1F8D-F449-AFA0-0BA5D8D12F1F}"/>
              </a:ext>
            </a:extLst>
          </p:cNvPr>
          <p:cNvSpPr txBox="1">
            <a:spLocks/>
          </p:cNvSpPr>
          <p:nvPr/>
        </p:nvSpPr>
        <p:spPr>
          <a:xfrm>
            <a:off x="317200" y="1354883"/>
            <a:ext cx="4519126" cy="9802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Task: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classification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656147-689A-A049-92EB-18891F6FCE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384" y="1261178"/>
            <a:ext cx="1894472" cy="12629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0268DC-A63B-E74F-8145-42E525E474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9" y="1355112"/>
            <a:ext cx="1990954" cy="11690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2F3573-DE10-8248-B4AF-4008B2C147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75" y="1301312"/>
            <a:ext cx="1154040" cy="1204345"/>
          </a:xfrm>
          <a:prstGeom prst="rect">
            <a:avLst/>
          </a:prstGeom>
        </p:spPr>
      </p:pic>
      <p:sp>
        <p:nvSpPr>
          <p:cNvPr id="36" name="Title 2">
            <a:extLst>
              <a:ext uri="{FF2B5EF4-FFF2-40B4-BE49-F238E27FC236}">
                <a16:creationId xmlns:a16="http://schemas.microsoft.com/office/drawing/2014/main" id="{E552D7BD-B266-1F42-8AB4-CB9083C05D9C}"/>
              </a:ext>
            </a:extLst>
          </p:cNvPr>
          <p:cNvSpPr txBox="1">
            <a:spLocks/>
          </p:cNvSpPr>
          <p:nvPr/>
        </p:nvSpPr>
        <p:spPr>
          <a:xfrm>
            <a:off x="2088814" y="2525845"/>
            <a:ext cx="2140027" cy="532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itle 2">
                <a:extLst>
                  <a:ext uri="{FF2B5EF4-FFF2-40B4-BE49-F238E27FC236}">
                    <a16:creationId xmlns:a16="http://schemas.microsoft.com/office/drawing/2014/main" id="{8CE64ABA-FD95-7B44-B5C4-0CD6D926B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9141" y="2550304"/>
                <a:ext cx="2365719" cy="46274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Dog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images)</a:t>
                </a:r>
              </a:p>
            </p:txBody>
          </p:sp>
        </mc:Choice>
        <mc:Fallback xmlns="">
          <p:sp>
            <p:nvSpPr>
              <p:cNvPr id="37" name="Title 2">
                <a:extLst>
                  <a:ext uri="{FF2B5EF4-FFF2-40B4-BE49-F238E27FC236}">
                    <a16:creationId xmlns:a16="http://schemas.microsoft.com/office/drawing/2014/main" id="{8CE64ABA-FD95-7B44-B5C4-0CD6D926B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1" y="2550304"/>
                <a:ext cx="2365719" cy="462744"/>
              </a:xfrm>
              <a:prstGeom prst="rect">
                <a:avLst/>
              </a:prstGeom>
              <a:blipFill>
                <a:blip r:embed="rId10"/>
                <a:stretch>
                  <a:fillRect l="-2674" t="-5405" r="-16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itle 2">
                <a:extLst>
                  <a:ext uri="{FF2B5EF4-FFF2-40B4-BE49-F238E27FC236}">
                    <a16:creationId xmlns:a16="http://schemas.microsoft.com/office/drawing/2014/main" id="{A2F2085D-A1F8-9842-A80E-CBE6EE77A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5202" y="2562389"/>
                <a:ext cx="2365719" cy="46274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Cat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= </m:t>
                    </m:r>
                  </m:oMath>
                </a14:m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images)</a:t>
                </a:r>
              </a:p>
            </p:txBody>
          </p:sp>
        </mc:Choice>
        <mc:Fallback xmlns="">
          <p:sp>
            <p:nvSpPr>
              <p:cNvPr id="38" name="Title 2">
                <a:extLst>
                  <a:ext uri="{FF2B5EF4-FFF2-40B4-BE49-F238E27FC236}">
                    <a16:creationId xmlns:a16="http://schemas.microsoft.com/office/drawing/2014/main" id="{A2F2085D-A1F8-9842-A80E-CBE6EE77A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202" y="2562389"/>
                <a:ext cx="2365719" cy="462744"/>
              </a:xfrm>
              <a:prstGeom prst="rect">
                <a:avLst/>
              </a:prstGeom>
              <a:blipFill>
                <a:blip r:embed="rId11"/>
                <a:stretch>
                  <a:fillRect l="-2128" t="-5405" r="-106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2">
                <a:extLst>
                  <a:ext uri="{FF2B5EF4-FFF2-40B4-BE49-F238E27FC236}">
                    <a16:creationId xmlns:a16="http://schemas.microsoft.com/office/drawing/2014/main" id="{2AA806A2-2D7F-BE41-ADC7-DA5B7A541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3402" y="2554640"/>
                <a:ext cx="2913306" cy="46274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Pig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= </m:t>
                    </m:r>
                  </m:oMath>
                </a14:m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</a:t>
                </a:r>
                <a:r>
                  <a:rPr lang="zh-CN" alt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CN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images)</a:t>
                </a:r>
              </a:p>
            </p:txBody>
          </p:sp>
        </mc:Choice>
        <mc:Fallback xmlns="">
          <p:sp>
            <p:nvSpPr>
              <p:cNvPr id="39" name="Title 2">
                <a:extLst>
                  <a:ext uri="{FF2B5EF4-FFF2-40B4-BE49-F238E27FC236}">
                    <a16:creationId xmlns:a16="http://schemas.microsoft.com/office/drawing/2014/main" id="{2AA806A2-2D7F-BE41-ADC7-DA5B7A54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402" y="2554640"/>
                <a:ext cx="2913306" cy="462744"/>
              </a:xfrm>
              <a:prstGeom prst="rect">
                <a:avLst/>
              </a:prstGeom>
              <a:blipFill>
                <a:blip r:embed="rId12"/>
                <a:stretch>
                  <a:fillRect l="-2092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2">
            <a:extLst>
              <a:ext uri="{FF2B5EF4-FFF2-40B4-BE49-F238E27FC236}">
                <a16:creationId xmlns:a16="http://schemas.microsoft.com/office/drawing/2014/main" id="{F909D1AE-A611-A145-82EA-47C860E491EF}"/>
              </a:ext>
            </a:extLst>
          </p:cNvPr>
          <p:cNvSpPr txBox="1">
            <a:spLocks/>
          </p:cNvSpPr>
          <p:nvPr/>
        </p:nvSpPr>
        <p:spPr>
          <a:xfrm>
            <a:off x="4376916" y="3633086"/>
            <a:ext cx="2762576" cy="4180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(Historical</a:t>
            </a:r>
            <a:r>
              <a:rPr lang="zh-CN" altLang="en-US" sz="18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8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observations)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613BF81-E1EC-1E43-9BEF-97B050D8FDB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5758204" y="3022840"/>
            <a:ext cx="1269774" cy="610246"/>
          </a:xfrm>
          <a:prstGeom prst="straightConnector1">
            <a:avLst/>
          </a:prstGeom>
          <a:ln w="38100">
            <a:solidFill>
              <a:srgbClr val="DD462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0C976DF-6961-CD42-8E07-EF59CBC4C4CB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itle 2">
                <a:extLst>
                  <a:ext uri="{FF2B5EF4-FFF2-40B4-BE49-F238E27FC236}">
                    <a16:creationId xmlns:a16="http://schemas.microsoft.com/office/drawing/2014/main" id="{963B8EA7-5DDE-1F4C-9FBF-561BD3891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5838" y="5083611"/>
                <a:ext cx="3363998" cy="640053"/>
              </a:xfrm>
              <a:prstGeom prst="rect">
                <a:avLst/>
              </a:prstGeom>
            </p:spPr>
            <p:txBody>
              <a:bodyPr vert="horz" lIns="91440" tIns="45720" rIns="91440" bIns="45720" rtlCol="0" anchor="b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DD462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Dirichlet 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𝛼</m:t>
                    </m:r>
                  </m:oMath>
                </a14:m>
                <a:r>
                  <a:rPr lang="en-US" altLang="zh-CN" sz="2400" b="1" dirty="0">
                    <a:solidFill>
                      <a:srgbClr val="DD462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28" name="Title 2">
                <a:extLst>
                  <a:ext uri="{FF2B5EF4-FFF2-40B4-BE49-F238E27FC236}">
                    <a16:creationId xmlns:a16="http://schemas.microsoft.com/office/drawing/2014/main" id="{963B8EA7-5DDE-1F4C-9FBF-561BD389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38" y="5083611"/>
                <a:ext cx="3363998" cy="640053"/>
              </a:xfrm>
              <a:prstGeom prst="rect">
                <a:avLst/>
              </a:prstGeom>
              <a:blipFill>
                <a:blip r:embed="rId13"/>
                <a:stretch>
                  <a:fillRect l="-3008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>
            <a:extLst>
              <a:ext uri="{FF2B5EF4-FFF2-40B4-BE49-F238E27FC236}">
                <a16:creationId xmlns:a16="http://schemas.microsoft.com/office/drawing/2014/main" id="{28911F03-620A-054F-A975-BBCCD49471AB}"/>
              </a:ext>
            </a:extLst>
          </p:cNvPr>
          <p:cNvSpPr/>
          <p:nvPr/>
        </p:nvSpPr>
        <p:spPr>
          <a:xfrm>
            <a:off x="2402541" y="4204696"/>
            <a:ext cx="358588" cy="484226"/>
          </a:xfrm>
          <a:prstGeom prst="downArrow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73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59"/>
    </mc:Choice>
    <mc:Fallback xmlns="">
      <p:transition spd="slow" advTm="102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20" grpId="0"/>
      <p:bldP spid="23" grpId="0"/>
      <p:bldP spid="25" grpId="0"/>
      <p:bldP spid="27" grpId="0"/>
      <p:bldP spid="40" grpId="0"/>
      <p:bldP spid="28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Evidential Uncertainty?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4E9C06A-3A03-4E4C-A93B-F0AE209B86FA}"/>
              </a:ext>
            </a:extLst>
          </p:cNvPr>
          <p:cNvSpPr txBox="1">
            <a:spLocks/>
          </p:cNvSpPr>
          <p:nvPr/>
        </p:nvSpPr>
        <p:spPr>
          <a:xfrm>
            <a:off x="8244068" y="2915798"/>
            <a:ext cx="1663637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α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[1,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1]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D4B3126-27A0-C344-9991-AAF04F5CFC9B}"/>
              </a:ext>
            </a:extLst>
          </p:cNvPr>
          <p:cNvSpPr txBox="1">
            <a:spLocks/>
          </p:cNvSpPr>
          <p:nvPr/>
        </p:nvSpPr>
        <p:spPr>
          <a:xfrm>
            <a:off x="5173600" y="2902309"/>
            <a:ext cx="2051019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α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[11,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11]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343B9DDE-25FD-224A-BE15-04848476BECE}"/>
              </a:ext>
            </a:extLst>
          </p:cNvPr>
          <p:cNvSpPr txBox="1">
            <a:spLocks/>
          </p:cNvSpPr>
          <p:nvPr/>
        </p:nvSpPr>
        <p:spPr>
          <a:xfrm>
            <a:off x="2152689" y="2936550"/>
            <a:ext cx="2051019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α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[11,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1,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1]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BE763EB0-E04C-694F-AB96-3E62CA31E2AB}"/>
              </a:ext>
            </a:extLst>
          </p:cNvPr>
          <p:cNvSpPr txBox="1">
            <a:spLocks/>
          </p:cNvSpPr>
          <p:nvPr/>
        </p:nvSpPr>
        <p:spPr>
          <a:xfrm>
            <a:off x="5078279" y="3361387"/>
            <a:ext cx="2051019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[1/3,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1/3]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0D0CF0E4-AD59-CA4B-AE44-5B7CA4DD1500}"/>
              </a:ext>
            </a:extLst>
          </p:cNvPr>
          <p:cNvSpPr txBox="1">
            <a:spLocks/>
          </p:cNvSpPr>
          <p:nvPr/>
        </p:nvSpPr>
        <p:spPr>
          <a:xfrm>
            <a:off x="8050374" y="3361387"/>
            <a:ext cx="2051019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[1/3,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1/3]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D6E322E-4CBC-CE43-916C-FD3ECFA09275}"/>
              </a:ext>
            </a:extLst>
          </p:cNvPr>
          <p:cNvSpPr txBox="1">
            <a:spLocks/>
          </p:cNvSpPr>
          <p:nvPr/>
        </p:nvSpPr>
        <p:spPr>
          <a:xfrm>
            <a:off x="2152689" y="3341303"/>
            <a:ext cx="2407679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[0.83,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0.083,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0.083]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C3DE62EE-93ED-3748-B8B9-1C5F90021DE4}"/>
              </a:ext>
            </a:extLst>
          </p:cNvPr>
          <p:cNvSpPr txBox="1">
            <a:spLocks/>
          </p:cNvSpPr>
          <p:nvPr/>
        </p:nvSpPr>
        <p:spPr>
          <a:xfrm>
            <a:off x="1766417" y="1152560"/>
            <a:ext cx="2525332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Confidence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Prediction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1E6BFB6-7EA4-6F48-9975-6AB49CD28D3B}"/>
              </a:ext>
            </a:extLst>
          </p:cNvPr>
          <p:cNvSpPr txBox="1">
            <a:spLocks/>
          </p:cNvSpPr>
          <p:nvPr/>
        </p:nvSpPr>
        <p:spPr>
          <a:xfrm>
            <a:off x="5003626" y="1152560"/>
            <a:ext cx="2325392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Conflict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Prediction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48049CC9-A2EA-7848-A8E3-01DCCEA3C087}"/>
              </a:ext>
            </a:extLst>
          </p:cNvPr>
          <p:cNvSpPr txBox="1">
            <a:spLocks/>
          </p:cNvSpPr>
          <p:nvPr/>
        </p:nvSpPr>
        <p:spPr>
          <a:xfrm>
            <a:off x="7905606" y="1167130"/>
            <a:ext cx="2325392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Out-of-Distribution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D0E23143-27E4-644B-8E60-91B3C54B5710}"/>
              </a:ext>
            </a:extLst>
          </p:cNvPr>
          <p:cNvSpPr txBox="1">
            <a:spLocks/>
          </p:cNvSpPr>
          <p:nvPr/>
        </p:nvSpPr>
        <p:spPr>
          <a:xfrm>
            <a:off x="2078517" y="4039890"/>
            <a:ext cx="2332097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Uncertainty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26AFFB6C-7701-7B4D-AD08-672ECACA0A9B}"/>
              </a:ext>
            </a:extLst>
          </p:cNvPr>
          <p:cNvSpPr txBox="1">
            <a:spLocks/>
          </p:cNvSpPr>
          <p:nvPr/>
        </p:nvSpPr>
        <p:spPr>
          <a:xfrm>
            <a:off x="4642259" y="3917377"/>
            <a:ext cx="2923058" cy="7854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Dissonance</a:t>
            </a:r>
          </a:p>
          <a:p>
            <a:pPr algn="ctr"/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(conflicting evidence)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E7FB7325-C68F-364C-93CD-2200E082F4C1}"/>
              </a:ext>
            </a:extLst>
          </p:cNvPr>
          <p:cNvSpPr txBox="1">
            <a:spLocks/>
          </p:cNvSpPr>
          <p:nvPr/>
        </p:nvSpPr>
        <p:spPr>
          <a:xfrm>
            <a:off x="7864888" y="3893415"/>
            <a:ext cx="2332097" cy="7446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Vacuity </a:t>
            </a:r>
          </a:p>
          <a:p>
            <a:pPr algn="ctr"/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(lack of evidence)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83AE4A5-62DA-9B46-BCC0-866CC22F4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65" y="4861256"/>
            <a:ext cx="1478309" cy="1515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FD0EBA-C55C-2D4F-9B30-1FFE0E0264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25" y="4922272"/>
            <a:ext cx="2146082" cy="14307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DE4EDC-173D-7049-8442-AF648D873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53" y="1704638"/>
            <a:ext cx="1555627" cy="13148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54684E-EDAA-4749-B62E-C81DE508FC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80" y="1688111"/>
            <a:ext cx="1648142" cy="1314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8664C6-B2AA-464F-8CF7-4DE49C0A2F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59" y="1640364"/>
            <a:ext cx="1663638" cy="13791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BFA2AC1-1060-184B-B96E-53F8308374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59" y="4864658"/>
            <a:ext cx="1663638" cy="1446642"/>
          </a:xfrm>
          <a:prstGeom prst="rect">
            <a:avLst/>
          </a:prstGeom>
        </p:spPr>
      </p:pic>
      <p:sp>
        <p:nvSpPr>
          <p:cNvPr id="33" name="Title 2">
            <a:extLst>
              <a:ext uri="{FF2B5EF4-FFF2-40B4-BE49-F238E27FC236}">
                <a16:creationId xmlns:a16="http://schemas.microsoft.com/office/drawing/2014/main" id="{231BB39C-C3DC-DD48-A7EA-E0CC02ACDE91}"/>
              </a:ext>
            </a:extLst>
          </p:cNvPr>
          <p:cNvSpPr txBox="1">
            <a:spLocks/>
          </p:cNvSpPr>
          <p:nvPr/>
        </p:nvSpPr>
        <p:spPr>
          <a:xfrm>
            <a:off x="300107" y="5411797"/>
            <a:ext cx="1466310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2A3D3D23-CA25-5F47-9376-28124E37B5B5}"/>
              </a:ext>
            </a:extLst>
          </p:cNvPr>
          <p:cNvSpPr txBox="1">
            <a:spLocks/>
          </p:cNvSpPr>
          <p:nvPr/>
        </p:nvSpPr>
        <p:spPr>
          <a:xfrm>
            <a:off x="151858" y="2896861"/>
            <a:ext cx="2189981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Dirichlet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Distribution</a:t>
            </a: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9203E6F4-89DD-3942-A071-539931A6566F}"/>
              </a:ext>
            </a:extLst>
          </p:cNvPr>
          <p:cNvSpPr txBox="1">
            <a:spLocks/>
          </p:cNvSpPr>
          <p:nvPr/>
        </p:nvSpPr>
        <p:spPr>
          <a:xfrm>
            <a:off x="159542" y="3325362"/>
            <a:ext cx="2189981" cy="4516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Expected</a:t>
            </a:r>
            <a:r>
              <a:rPr lang="zh-CN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Probability</a:t>
            </a: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D65603F9-E158-8B44-9DEA-CB24CDCA8BE9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EB1A85-7280-7B43-979D-1D9F064FBDC4}"/>
              </a:ext>
            </a:extLst>
          </p:cNvPr>
          <p:cNvSpPr/>
          <p:nvPr/>
        </p:nvSpPr>
        <p:spPr>
          <a:xfrm>
            <a:off x="5029463" y="3448576"/>
            <a:ext cx="5009848" cy="37744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D76E7D-AAA6-8A41-8511-A5F17106612C}"/>
              </a:ext>
            </a:extLst>
          </p:cNvPr>
          <p:cNvSpPr/>
          <p:nvPr/>
        </p:nvSpPr>
        <p:spPr>
          <a:xfrm>
            <a:off x="5029463" y="2963858"/>
            <a:ext cx="5009848" cy="377445"/>
          </a:xfrm>
          <a:prstGeom prst="rect">
            <a:avLst/>
          </a:prstGeom>
          <a:noFill/>
          <a:ln w="28575">
            <a:solidFill>
              <a:srgbClr val="D247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89A4B0C1-C8E8-6E4D-862D-6E6346F2855B}"/>
              </a:ext>
            </a:extLst>
          </p:cNvPr>
          <p:cNvSpPr txBox="1">
            <a:spLocks/>
          </p:cNvSpPr>
          <p:nvPr/>
        </p:nvSpPr>
        <p:spPr>
          <a:xfrm>
            <a:off x="10101392" y="2107119"/>
            <a:ext cx="1932765" cy="437002"/>
          </a:xfrm>
          <a:prstGeom prst="rect">
            <a:avLst/>
          </a:prstGeom>
          <a:ln w="28575">
            <a:solidFill>
              <a:srgbClr val="DD462F"/>
            </a:solidFill>
            <a:prstDash val="dash"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Different</a:t>
            </a:r>
            <a:r>
              <a:rPr lang="zh-CN" altLang="en-US" sz="20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Vacuity 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E793FDB-212A-D944-A42F-6BF9000F7BEA}"/>
              </a:ext>
            </a:extLst>
          </p:cNvPr>
          <p:cNvCxnSpPr/>
          <p:nvPr/>
        </p:nvCxnSpPr>
        <p:spPr>
          <a:xfrm flipV="1">
            <a:off x="9794097" y="2544121"/>
            <a:ext cx="436901" cy="371677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DD1956D-4B02-1745-A20A-5EE1D973DFBF}"/>
              </a:ext>
            </a:extLst>
          </p:cNvPr>
          <p:cNvCxnSpPr>
            <a:cxnSpLocks/>
          </p:cNvCxnSpPr>
          <p:nvPr/>
        </p:nvCxnSpPr>
        <p:spPr>
          <a:xfrm>
            <a:off x="9839389" y="3802290"/>
            <a:ext cx="669017" cy="43700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>
            <a:extLst>
              <a:ext uri="{FF2B5EF4-FFF2-40B4-BE49-F238E27FC236}">
                <a16:creationId xmlns:a16="http://schemas.microsoft.com/office/drawing/2014/main" id="{EB3BC2F4-0B73-8C4F-ADA3-AF5300F7FFF7}"/>
              </a:ext>
            </a:extLst>
          </p:cNvPr>
          <p:cNvSpPr txBox="1">
            <a:spLocks/>
          </p:cNvSpPr>
          <p:nvPr/>
        </p:nvSpPr>
        <p:spPr>
          <a:xfrm>
            <a:off x="10496556" y="4185637"/>
            <a:ext cx="1379520" cy="64008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Sample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probability</a:t>
            </a:r>
          </a:p>
        </p:txBody>
      </p:sp>
    </p:spTree>
    <p:extLst>
      <p:ext uri="{BB962C8B-B14F-4D97-AF65-F5344CB8AC3E}">
        <p14:creationId xmlns:p14="http://schemas.microsoft.com/office/powerpoint/2010/main" val="236551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56"/>
    </mc:Choice>
    <mc:Fallback xmlns="">
      <p:transition spd="slow" advTm="10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3" grpId="0"/>
      <p:bldP spid="34" grpId="0"/>
      <p:bldP spid="35" grpId="0"/>
      <p:bldP spid="2" grpId="1" animBg="1"/>
      <p:bldP spid="37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40F6DB-490B-7D45-850C-9A25DABA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37" y="1444353"/>
            <a:ext cx="5001863" cy="44312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7074B1-1ECB-8544-B6C8-1D8B709B9926}"/>
              </a:ext>
            </a:extLst>
          </p:cNvPr>
          <p:cNvSpPr txBox="1">
            <a:spLocks/>
          </p:cNvSpPr>
          <p:nvPr/>
        </p:nvSpPr>
        <p:spPr>
          <a:xfrm>
            <a:off x="521208" y="448056"/>
            <a:ext cx="7768353" cy="64008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Uncertainty Aware Framework</a:t>
            </a:r>
            <a:endParaRPr lang="en-NZ" b="1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542678C-C74B-9A48-A8AA-B49B407D3790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3F76120A-6D76-7445-BAE7-76B40ED0C873}"/>
              </a:ext>
            </a:extLst>
          </p:cNvPr>
          <p:cNvSpPr txBox="1">
            <a:spLocks/>
          </p:cNvSpPr>
          <p:nvPr/>
        </p:nvSpPr>
        <p:spPr>
          <a:xfrm>
            <a:off x="2495606" y="3999820"/>
            <a:ext cx="2444854" cy="5645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Subjective GNN 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E516F4-F819-9C49-99BF-36C79D798BCB}"/>
              </a:ext>
            </a:extLst>
          </p:cNvPr>
          <p:cNvSpPr txBox="1">
            <a:spLocks/>
          </p:cNvSpPr>
          <p:nvPr/>
        </p:nvSpPr>
        <p:spPr>
          <a:xfrm>
            <a:off x="1520942" y="5829824"/>
            <a:ext cx="4432556" cy="564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Subjective Bayesian GNN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7FC371-1B73-5A43-A35B-F28816BC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790" y="3743090"/>
            <a:ext cx="3396939" cy="192573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6133776-F7B2-0744-BB18-ED1F271948F6}"/>
              </a:ext>
            </a:extLst>
          </p:cNvPr>
          <p:cNvSpPr/>
          <p:nvPr/>
        </p:nvSpPr>
        <p:spPr>
          <a:xfrm>
            <a:off x="7905613" y="5793968"/>
            <a:ext cx="37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800" b="1" dirty="0">
                <a:latin typeface="+mj-lt"/>
                <a:ea typeface="+mj-ea"/>
                <a:cs typeface="+mj-cs"/>
              </a:rPr>
              <a:t>Multiple Uncertainties 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8EFC85-4DE7-884E-8539-E3B0AD235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58" y="1576518"/>
            <a:ext cx="3956680" cy="23783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533953-4A3A-B14B-AFA2-E5A67471B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366" y="2210168"/>
            <a:ext cx="2323288" cy="1577675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57FB1EE-1FC8-D54A-8D2B-DDC80A63B44A}"/>
              </a:ext>
            </a:extLst>
          </p:cNvPr>
          <p:cNvSpPr txBox="1">
            <a:spLocks/>
          </p:cNvSpPr>
          <p:nvPr/>
        </p:nvSpPr>
        <p:spPr>
          <a:xfrm>
            <a:off x="2558361" y="3972930"/>
            <a:ext cx="2444854" cy="564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GNN 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C6D669-6982-4849-BE2A-E4849467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789" y="1851159"/>
            <a:ext cx="2131603" cy="21667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FB1583-DA36-7847-8391-1AF524970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7674" y="3955001"/>
            <a:ext cx="2374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Graph-Based Kernel </a:t>
            </a:r>
            <a:r>
              <a:rPr lang="zh-CN" altLang="en-US" dirty="0"/>
              <a:t> </a:t>
            </a:r>
            <a:r>
              <a:rPr lang="en-US" dirty="0"/>
              <a:t>Dirichlet Estimation </a:t>
            </a:r>
            <a:endParaRPr lang="en-NZ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4434" y="6181631"/>
            <a:ext cx="109831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AF2A2775-F6B5-CE46-A751-41AA025ED591}"/>
              </a:ext>
            </a:extLst>
          </p:cNvPr>
          <p:cNvSpPr txBox="1">
            <a:spLocks/>
          </p:cNvSpPr>
          <p:nvPr/>
        </p:nvSpPr>
        <p:spPr>
          <a:xfrm>
            <a:off x="8383057" y="2497823"/>
            <a:ext cx="3666092" cy="21974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vacuity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occurs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far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away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nodes.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9EC7756-8893-5747-99EF-1B0BC9A030D5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E897FAB-FD95-B041-A132-7BCC472E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69" y="3019661"/>
            <a:ext cx="4140200" cy="1955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076CB1D-C20D-634C-8193-A7865EA921D4}"/>
              </a:ext>
            </a:extLst>
          </p:cNvPr>
          <p:cNvCxnSpPr/>
          <p:nvPr/>
        </p:nvCxnSpPr>
        <p:spPr>
          <a:xfrm flipH="1">
            <a:off x="2599765" y="3019661"/>
            <a:ext cx="125506" cy="409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3FF7382-827B-414B-A7C4-FE6B88F157F7}"/>
              </a:ext>
            </a:extLst>
          </p:cNvPr>
          <p:cNvSpPr/>
          <p:nvPr/>
        </p:nvSpPr>
        <p:spPr>
          <a:xfrm>
            <a:off x="2105941" y="2294306"/>
            <a:ext cx="1499128" cy="560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75DC07-0180-2D49-B22F-FF188D1106B6}"/>
              </a:ext>
            </a:extLst>
          </p:cNvPr>
          <p:cNvSpPr/>
          <p:nvPr/>
        </p:nvSpPr>
        <p:spPr>
          <a:xfrm>
            <a:off x="4406115" y="3717516"/>
            <a:ext cx="1689886" cy="560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Estimated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56EDE05-C0E5-3840-B2BC-4784B25BFBDD}"/>
              </a:ext>
            </a:extLst>
          </p:cNvPr>
          <p:cNvCxnSpPr>
            <a:cxnSpLocks/>
          </p:cNvCxnSpPr>
          <p:nvPr/>
        </p:nvCxnSpPr>
        <p:spPr>
          <a:xfrm flipV="1">
            <a:off x="5251058" y="3567953"/>
            <a:ext cx="0" cy="354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94C1CE7-CA16-EB44-B265-F7320108BC7A}"/>
              </a:ext>
            </a:extLst>
          </p:cNvPr>
          <p:cNvSpPr/>
          <p:nvPr/>
        </p:nvSpPr>
        <p:spPr>
          <a:xfrm>
            <a:off x="624264" y="1117052"/>
            <a:ext cx="5784469" cy="716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node-level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Dirichlet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</a:t>
            </a:r>
            <a:r>
              <a:rPr lang="zh-CN" altLang="en-US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accurately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F368AD-DDBD-BC43-B4DD-C63C16F0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159" y="2294306"/>
            <a:ext cx="2717800" cy="2006600"/>
          </a:xfrm>
          <a:prstGeom prst="rect">
            <a:avLst/>
          </a:prstGeom>
        </p:spPr>
      </p:pic>
      <p:pic>
        <p:nvPicPr>
          <p:cNvPr id="1026" name="Picture 2" descr="KL[\text{Dir}(\alpha)\|\">
            <a:extLst>
              <a:ext uri="{FF2B5EF4-FFF2-40B4-BE49-F238E27FC236}">
                <a16:creationId xmlns:a16="http://schemas.microsoft.com/office/drawing/2014/main" id="{67BA706F-7741-5546-9371-381DD252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90" y="5169549"/>
            <a:ext cx="1971383" cy="49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D18AAF3-E4F2-ED44-A33D-059391636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22" y="5187478"/>
            <a:ext cx="1110639" cy="49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C9980830-E8E1-874C-ADBF-741B05D12A79}"/>
              </a:ext>
            </a:extLst>
          </p:cNvPr>
          <p:cNvSpPr/>
          <p:nvPr/>
        </p:nvSpPr>
        <p:spPr>
          <a:xfrm>
            <a:off x="6400381" y="4345982"/>
            <a:ext cx="301832" cy="682301"/>
          </a:xfrm>
          <a:prstGeom prst="down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6DADE8A-1A29-1A48-B159-65CC8397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8" y="2237219"/>
            <a:ext cx="4864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44"/>
    </mc:Choice>
    <mc:Fallback xmlns="">
      <p:transition spd="slow" advTm="81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9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BF52D9-FF3B-C648-9E79-B772E9CA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51" y="2177414"/>
            <a:ext cx="3217796" cy="27451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NZ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15E34E4-E21A-3F4E-BCB2-67D6425F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38" y="2194322"/>
            <a:ext cx="3259349" cy="28445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8B0AFB1-991C-D647-ACAB-94F73974FD33}"/>
              </a:ext>
            </a:extLst>
          </p:cNvPr>
          <p:cNvSpPr txBox="1">
            <a:spLocks/>
          </p:cNvSpPr>
          <p:nvPr/>
        </p:nvSpPr>
        <p:spPr>
          <a:xfrm>
            <a:off x="3062373" y="2143562"/>
            <a:ext cx="1981559" cy="4783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Dissonance</a:t>
            </a:r>
            <a:r>
              <a:rPr lang="zh-CN" altLang="en-US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(Best)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4B89FFCC-B99C-6A45-A9BC-AF699D6FCC95}"/>
              </a:ext>
            </a:extLst>
          </p:cNvPr>
          <p:cNvSpPr txBox="1">
            <a:spLocks/>
          </p:cNvSpPr>
          <p:nvPr/>
        </p:nvSpPr>
        <p:spPr>
          <a:xfrm>
            <a:off x="2523734" y="1482252"/>
            <a:ext cx="3118753" cy="6497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Misclassification</a:t>
            </a:r>
            <a:r>
              <a:rPr lang="zh-CN" alt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Detection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54B1E3A-E732-CB47-8C1D-A5027389FB20}"/>
              </a:ext>
            </a:extLst>
          </p:cNvPr>
          <p:cNvSpPr txBox="1">
            <a:spLocks/>
          </p:cNvSpPr>
          <p:nvPr/>
        </p:nvSpPr>
        <p:spPr>
          <a:xfrm>
            <a:off x="5665751" y="1498388"/>
            <a:ext cx="3118753" cy="6497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OOD</a:t>
            </a:r>
            <a:r>
              <a:rPr lang="zh-CN" alt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Detection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883EE98-3A27-954A-BADC-95FDB36998E1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053153" y="2621884"/>
            <a:ext cx="70612" cy="251306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A6955D60-7F0E-BA46-A227-75BF6F916CA7}"/>
              </a:ext>
            </a:extLst>
          </p:cNvPr>
          <p:cNvSpPr txBox="1">
            <a:spLocks/>
          </p:cNvSpPr>
          <p:nvPr/>
        </p:nvSpPr>
        <p:spPr>
          <a:xfrm>
            <a:off x="7322611" y="2501162"/>
            <a:ext cx="1377125" cy="4783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Vacuity</a:t>
            </a:r>
            <a:r>
              <a:rPr lang="zh-CN" altLang="en-US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800" dirty="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(Best)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482482E-8BC3-034B-8666-E6B1990E43A8}"/>
              </a:ext>
            </a:extLst>
          </p:cNvPr>
          <p:cNvCxnSpPr>
            <a:cxnSpLocks/>
          </p:cNvCxnSpPr>
          <p:nvPr/>
        </p:nvCxnSpPr>
        <p:spPr>
          <a:xfrm flipV="1">
            <a:off x="6944639" y="2873190"/>
            <a:ext cx="377972" cy="106294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itle 2">
            <a:extLst>
              <a:ext uri="{FF2B5EF4-FFF2-40B4-BE49-F238E27FC236}">
                <a16:creationId xmlns:a16="http://schemas.microsoft.com/office/drawing/2014/main" id="{67FA7BD5-C806-A94F-85CA-795F9134E867}"/>
              </a:ext>
            </a:extLst>
          </p:cNvPr>
          <p:cNvSpPr txBox="1">
            <a:spLocks/>
          </p:cNvSpPr>
          <p:nvPr/>
        </p:nvSpPr>
        <p:spPr>
          <a:xfrm>
            <a:off x="2356244" y="5052942"/>
            <a:ext cx="2278509" cy="9762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Misclassification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</a:t>
            </a:r>
            <a:r>
              <a:rPr lang="zh-CN" altLang="en-US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Prediction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838ACB6A-2B72-0C45-A80E-4698B887AA6F}"/>
              </a:ext>
            </a:extLst>
          </p:cNvPr>
          <p:cNvSpPr txBox="1">
            <a:spLocks/>
          </p:cNvSpPr>
          <p:nvPr/>
        </p:nvSpPr>
        <p:spPr>
          <a:xfrm>
            <a:off x="4666130" y="5052277"/>
            <a:ext cx="2278509" cy="9762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zh-CN" altLang="en-US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Uncertainty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zh-CN" altLang="en-US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Uncertainty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E9D9271-CE0A-5843-9E87-FECD7FBDC869}"/>
              </a:ext>
            </a:extLst>
          </p:cNvPr>
          <p:cNvSpPr txBox="1">
            <a:spLocks/>
          </p:cNvSpPr>
          <p:nvPr/>
        </p:nvSpPr>
        <p:spPr>
          <a:xfrm>
            <a:off x="6772777" y="5059008"/>
            <a:ext cx="2278509" cy="9762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Out-of-distribution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zh-CN" altLang="en-US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distribution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7B02B99-BC10-7346-8C7F-EB6252ED5F2C}"/>
              </a:ext>
            </a:extLst>
          </p:cNvPr>
          <p:cNvCxnSpPr>
            <a:cxnSpLocks/>
          </p:cNvCxnSpPr>
          <p:nvPr/>
        </p:nvCxnSpPr>
        <p:spPr>
          <a:xfrm flipH="1">
            <a:off x="4244788" y="5371868"/>
            <a:ext cx="381002" cy="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E221B19-803E-7F49-8F43-F8B42819A339}"/>
              </a:ext>
            </a:extLst>
          </p:cNvPr>
          <p:cNvCxnSpPr>
            <a:cxnSpLocks/>
          </p:cNvCxnSpPr>
          <p:nvPr/>
        </p:nvCxnSpPr>
        <p:spPr>
          <a:xfrm flipH="1">
            <a:off x="4327712" y="5818093"/>
            <a:ext cx="381002" cy="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4719C8E-215B-C34F-9E74-93135F0D2165}"/>
              </a:ext>
            </a:extLst>
          </p:cNvPr>
          <p:cNvCxnSpPr>
            <a:cxnSpLocks/>
          </p:cNvCxnSpPr>
          <p:nvPr/>
        </p:nvCxnSpPr>
        <p:spPr>
          <a:xfrm>
            <a:off x="6526251" y="5371868"/>
            <a:ext cx="308913" cy="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7D2C307-095A-344C-8A62-F052EADD5035}"/>
              </a:ext>
            </a:extLst>
          </p:cNvPr>
          <p:cNvCxnSpPr>
            <a:cxnSpLocks/>
          </p:cNvCxnSpPr>
          <p:nvPr/>
        </p:nvCxnSpPr>
        <p:spPr>
          <a:xfrm>
            <a:off x="6499357" y="5833549"/>
            <a:ext cx="308913" cy="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B233C9B1-C927-F944-9BC0-6FDCCD8A9D70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"/>
    </mc:Choice>
    <mc:Fallback xmlns="">
      <p:transition spd="slow" advTm="1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Visualization</a:t>
            </a:r>
            <a:endParaRPr lang="en-NZ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4434" y="6181631"/>
            <a:ext cx="109831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E2D28F6-CAFD-6645-8F7D-083D78D1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94" y="1278369"/>
            <a:ext cx="7741785" cy="475635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AD8EF9-55E4-D347-8AF6-98690334E94F}"/>
              </a:ext>
            </a:extLst>
          </p:cNvPr>
          <p:cNvSpPr txBox="1">
            <a:spLocks/>
          </p:cNvSpPr>
          <p:nvPr/>
        </p:nvSpPr>
        <p:spPr>
          <a:xfrm>
            <a:off x="521208" y="1541428"/>
            <a:ext cx="1924735" cy="14100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color represent class label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571CC5-BE64-EA45-A653-F528C6F7F4E6}"/>
              </a:ext>
            </a:extLst>
          </p:cNvPr>
          <p:cNvSpPr txBox="1">
            <a:spLocks/>
          </p:cNvSpPr>
          <p:nvPr/>
        </p:nvSpPr>
        <p:spPr>
          <a:xfrm>
            <a:off x="9925279" y="1498104"/>
            <a:ext cx="1988298" cy="1930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Red: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DD462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Uncertainty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Blue: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Uncertainty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CA29AD3-77CA-EA4E-B779-815534A19678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3"/>
    </mc:Choice>
    <mc:Fallback xmlns="">
      <p:transition spd="slow" advTm="190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(CNN)</a:t>
            </a:r>
            <a:endParaRPr lang="en-NZ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0676DD-9023-9543-8ADF-431B21499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7" y="1990344"/>
            <a:ext cx="10934700" cy="44196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F0313C3-12BA-CC40-901F-C81AAD42C5D8}"/>
              </a:ext>
            </a:extLst>
          </p:cNvPr>
          <p:cNvSpPr txBox="1">
            <a:spLocks/>
          </p:cNvSpPr>
          <p:nvPr/>
        </p:nvSpPr>
        <p:spPr>
          <a:xfrm>
            <a:off x="525691" y="1205571"/>
            <a:ext cx="1106635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GKDE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Dirichlet</a:t>
            </a:r>
            <a:r>
              <a:rPr lang="zh-CN" altLang="en-US" dirty="0"/>
              <a:t> </a:t>
            </a:r>
            <a:r>
              <a:rPr lang="en-US" altLang="zh-CN" dirty="0"/>
              <a:t>Distribution.</a:t>
            </a:r>
            <a:endParaRPr lang="en-NZ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D4A6557-DA58-E341-A827-5AEC53C41F07}"/>
              </a:ext>
            </a:extLst>
          </p:cNvPr>
          <p:cNvCxnSpPr>
            <a:cxnSpLocks/>
          </p:cNvCxnSpPr>
          <p:nvPr/>
        </p:nvCxnSpPr>
        <p:spPr>
          <a:xfrm>
            <a:off x="521208" y="1088136"/>
            <a:ext cx="110663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1"/>
    </mc:Choice>
    <mc:Fallback xmlns="">
      <p:transition spd="slow" advTm="2761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6253</TotalTime>
  <Words>872</Words>
  <Application>Microsoft Macintosh PowerPoint</Application>
  <PresentationFormat>宽屏</PresentationFormat>
  <Paragraphs>124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Segoe UI Light</vt:lpstr>
      <vt:lpstr>Segoe UI Semibold</vt:lpstr>
      <vt:lpstr>Office Theme</vt:lpstr>
      <vt:lpstr>Uncertainty Aware Semi-Supervised Learning on Graph Data     </vt:lpstr>
      <vt:lpstr>Types of uncertainty</vt:lpstr>
      <vt:lpstr>Evidential Uncertainty</vt:lpstr>
      <vt:lpstr>Why Evidential Uncertainty?</vt:lpstr>
      <vt:lpstr>PowerPoint 演示文稿</vt:lpstr>
      <vt:lpstr>Graph-Based Kernel  Dirichlet Estimation </vt:lpstr>
      <vt:lpstr>Experiment Result</vt:lpstr>
      <vt:lpstr>Visualization</vt:lpstr>
      <vt:lpstr>Extension to other Deep Learning Model (CNN)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and Uncertainty in Deep Learning</dc:title>
  <dc:creator>Alex</dc:creator>
  <cp:keywords/>
  <cp:lastModifiedBy>Microsoft Office User</cp:lastModifiedBy>
  <cp:revision>347</cp:revision>
  <dcterms:created xsi:type="dcterms:W3CDTF">2017-03-15T23:32:57Z</dcterms:created>
  <dcterms:modified xsi:type="dcterms:W3CDTF">2020-10-22T06:33:42Z</dcterms:modified>
  <cp:version/>
</cp:coreProperties>
</file>